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0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5E66-47BA-4468-82F0-A36E6CA61D8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1D6-F9F7-4F8A-8245-B4DEB68C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5E66-47BA-4468-82F0-A36E6CA61D8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1D6-F9F7-4F8A-8245-B4DEB68C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5E66-47BA-4468-82F0-A36E6CA61D8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1D6-F9F7-4F8A-8245-B4DEB68C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5E66-47BA-4468-82F0-A36E6CA61D8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1D6-F9F7-4F8A-8245-B4DEB68C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5E66-47BA-4468-82F0-A36E6CA61D8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1D6-F9F7-4F8A-8245-B4DEB68C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5E66-47BA-4468-82F0-A36E6CA61D8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1D6-F9F7-4F8A-8245-B4DEB68C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5E66-47BA-4468-82F0-A36E6CA61D8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1D6-F9F7-4F8A-8245-B4DEB68C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5E66-47BA-4468-82F0-A36E6CA61D8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1D6-F9F7-4F8A-8245-B4DEB68C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5E66-47BA-4468-82F0-A36E6CA61D8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1D6-F9F7-4F8A-8245-B4DEB68C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5E66-47BA-4468-82F0-A36E6CA61D8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1D6-F9F7-4F8A-8245-B4DEB68C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5E66-47BA-4468-82F0-A36E6CA61D8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71D6-F9F7-4F8A-8245-B4DEB68C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65E66-47BA-4468-82F0-A36E6CA61D8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C71D6-F9F7-4F8A-8245-B4DEB68C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2B. Finding and identifying:</a:t>
            </a:r>
            <a:br>
              <a:rPr lang="en-GB" dirty="0" smtClean="0"/>
            </a:br>
            <a:r>
              <a:rPr lang="en-GB" sz="3600" dirty="0" smtClean="0"/>
              <a:t>Sampling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GB" dirty="0" smtClean="0"/>
              <a:t>Indirect </a:t>
            </a:r>
            <a:r>
              <a:rPr lang="en-GB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r>
              <a:rPr lang="en-GB" dirty="0" smtClean="0"/>
              <a:t>Search for working 15 year olds in formal employment</a:t>
            </a:r>
          </a:p>
          <a:p>
            <a:r>
              <a:rPr lang="en-GB" dirty="0" smtClean="0"/>
              <a:t>In participating countries, most males report that they are working, whilst much wider variation for females; but percentages working for someone outside household are much lower; and, apart from females living in urban areas in Cambodia and Guatemala, always lower than 20%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GB" dirty="0" smtClean="0"/>
              <a:t>Sampling </a:t>
            </a:r>
            <a:r>
              <a:rPr lang="en-GB" dirty="0" smtClean="0"/>
              <a:t>from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First compile a list of all businesses working in the area together with their telephone numbers</a:t>
            </a:r>
            <a:endParaRPr lang="en-US" dirty="0"/>
          </a:p>
          <a:p>
            <a:pPr lvl="0"/>
            <a:r>
              <a:rPr lang="en-GB" dirty="0"/>
              <a:t>Second, ring up their personnel departments (if they have one) to find out their size and whether or not they have any teenagers working for </a:t>
            </a:r>
            <a:r>
              <a:rPr lang="en-GB" dirty="0" smtClean="0"/>
              <a:t>them</a:t>
            </a:r>
            <a:endParaRPr lang="en-US" dirty="0"/>
          </a:p>
          <a:p>
            <a:pPr lvl="0"/>
            <a:r>
              <a:rPr lang="en-GB" dirty="0"/>
              <a:t>Third, if there are a sufficient number of such businesses, divide the reduced list of businesses into small, (medium), and large enterprises and sample from them proportional to size.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229600" cy="836712"/>
          </a:xfrm>
        </p:spPr>
        <p:txBody>
          <a:bodyPr>
            <a:normAutofit/>
          </a:bodyPr>
          <a:lstStyle/>
          <a:p>
            <a:r>
              <a:rPr lang="en-GB" dirty="0" smtClean="0"/>
              <a:t>Marginal Groups in Urban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544616"/>
          </a:xfrm>
        </p:spPr>
        <p:txBody>
          <a:bodyPr/>
          <a:lstStyle/>
          <a:p>
            <a:r>
              <a:rPr lang="en-GB" dirty="0" smtClean="0"/>
              <a:t>Non-household populations</a:t>
            </a:r>
          </a:p>
          <a:p>
            <a:r>
              <a:rPr lang="en-GB" dirty="0" smtClean="0"/>
              <a:t>Methods have been developed to estimate numbers of street children in several places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Internally Displaced Persons</a:t>
            </a:r>
          </a:p>
          <a:p>
            <a:r>
              <a:rPr lang="en-GB" dirty="0" smtClean="0"/>
              <a:t>They will be reluctant to take part  in any semi-official exercise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Questions for discussion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How to survey out of school 15 year </a:t>
            </a:r>
            <a:r>
              <a:rPr lang="en-GB" dirty="0" smtClean="0"/>
              <a:t>olds?</a:t>
            </a:r>
            <a:endParaRPr lang="en-GB" dirty="0" smtClean="0"/>
          </a:p>
          <a:p>
            <a:r>
              <a:rPr lang="en-GB" dirty="0"/>
              <a:t>Advantages and </a:t>
            </a:r>
            <a:r>
              <a:rPr lang="en-GB" dirty="0" smtClean="0"/>
              <a:t>disadvantages of option 1 and 2?</a:t>
            </a:r>
          </a:p>
          <a:p>
            <a:r>
              <a:rPr lang="en-GB" dirty="0"/>
              <a:t>Are these options mutually exclusive or complementary?</a:t>
            </a:r>
          </a:p>
          <a:p>
            <a:r>
              <a:rPr lang="en-GB" dirty="0" smtClean="0"/>
              <a:t>Can you think of other options? </a:t>
            </a:r>
          </a:p>
          <a:p>
            <a:r>
              <a:rPr lang="en-GB" dirty="0" smtClean="0"/>
              <a:t>What are the costs implications?</a:t>
            </a:r>
          </a:p>
          <a:p>
            <a:r>
              <a:rPr lang="en-GB" dirty="0" smtClean="0"/>
              <a:t>How about synergies with other Strands?</a:t>
            </a:r>
          </a:p>
          <a:p>
            <a:endParaRPr lang="en-GB" dirty="0" smtClean="0"/>
          </a:p>
          <a:p>
            <a:r>
              <a:rPr lang="en-GB" b="1" dirty="0" smtClean="0"/>
              <a:t>What is an appropriate ambition for PISA-D?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88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GB" dirty="0" smtClean="0"/>
              <a:t>Sampling within an Identified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949280"/>
          </a:xfrm>
        </p:spPr>
        <p:txBody>
          <a:bodyPr/>
          <a:lstStyle/>
          <a:p>
            <a:r>
              <a:rPr lang="en-GB" dirty="0" smtClean="0"/>
              <a:t>Directly drawing a sample of OOS 15 year olds probably not very sensible because a ‘listing’ has to include two further sets of questions:</a:t>
            </a:r>
          </a:p>
          <a:p>
            <a:r>
              <a:rPr lang="en-GB" dirty="0" smtClean="0"/>
              <a:t>(a) to confirm that the teenager really is 15</a:t>
            </a:r>
          </a:p>
          <a:p>
            <a:r>
              <a:rPr lang="en-GB" dirty="0" smtClean="0"/>
              <a:t>(b) to establish the 15 </a:t>
            </a:r>
            <a:r>
              <a:rPr lang="en-GB" dirty="0" err="1" smtClean="0"/>
              <a:t>yo’s</a:t>
            </a:r>
            <a:r>
              <a:rPr lang="en-GB" dirty="0" smtClean="0"/>
              <a:t> exact school status</a:t>
            </a:r>
          </a:p>
          <a:p>
            <a:r>
              <a:rPr lang="en-GB" dirty="0" smtClean="0"/>
              <a:t>These would require presence of 15 year old which cannot be guaranteed</a:t>
            </a:r>
          </a:p>
          <a:p>
            <a:r>
              <a:rPr lang="en-GB" dirty="0" smtClean="0"/>
              <a:t>Probably better to first identify ALL households reporting a 15 </a:t>
            </a:r>
            <a:r>
              <a:rPr lang="en-GB" dirty="0" err="1" smtClean="0"/>
              <a:t>yo</a:t>
            </a:r>
            <a:r>
              <a:rPr lang="en-GB" dirty="0" smtClean="0"/>
              <a:t> in the household</a:t>
            </a:r>
          </a:p>
          <a:p>
            <a:r>
              <a:rPr lang="en-GB" dirty="0" smtClean="0"/>
              <a:t>Make an appointment to return when 15 </a:t>
            </a:r>
            <a:r>
              <a:rPr lang="en-GB" dirty="0" err="1" smtClean="0"/>
              <a:t>yo</a:t>
            </a:r>
            <a:r>
              <a:rPr lang="en-GB" dirty="0" smtClean="0"/>
              <a:t> will be asked to be there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Deriving a Random Probability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Divide country into administrative (provincial or regional) units, and usually also into urban and rural areas to create strata</a:t>
            </a:r>
          </a:p>
          <a:p>
            <a:r>
              <a:rPr lang="en-US" dirty="0"/>
              <a:t>Within each stratum, census or enumeration areas (EAs) - or each selected segment of an EA if the EAs are too large - are selected with probability proportional to size, </a:t>
            </a:r>
          </a:p>
          <a:p>
            <a:r>
              <a:rPr lang="en-US" dirty="0" smtClean="0"/>
              <a:t>Households </a:t>
            </a:r>
            <a:r>
              <a:rPr lang="en-US" dirty="0"/>
              <a:t>within each selected EA or segment of an EA are listed together with the ages of household members; </a:t>
            </a:r>
          </a:p>
          <a:p>
            <a:r>
              <a:rPr lang="en-US" dirty="0" smtClean="0"/>
              <a:t>Households </a:t>
            </a:r>
            <a:r>
              <a:rPr lang="en-US" dirty="0"/>
              <a:t>reporting a 15 year old are the sample to be interviewed.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with Cluster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Classic sampling designs of DHS/MICS are based on cluster sampling points, the areas selected with probability proportional to size</a:t>
            </a:r>
          </a:p>
          <a:p>
            <a:r>
              <a:rPr lang="en-GB" dirty="0" smtClean="0"/>
              <a:t>The selected areas are then relisted but the disparity in size do not seem to be taken in account when calculating sampling errors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GB" dirty="0" smtClean="0"/>
              <a:t>Rarity of OOS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/>
          </a:bodyPr>
          <a:lstStyle/>
          <a:p>
            <a:r>
              <a:rPr lang="en-GB" dirty="0" smtClean="0"/>
              <a:t>A mock calculation suggests that, if a sample size of OOS 15 year olds is required to be proportional to the typical PISA in-school sample size of 5,000, then we need a target population of 2,100.  Given the rarity of 15 year olds and that OOS are about a third of those, then we need an initial listing of 63,000 households. The costs would be prohibitive</a:t>
            </a:r>
          </a:p>
          <a:p>
            <a:r>
              <a:rPr lang="en-GB" dirty="0" smtClean="0"/>
              <a:t>It helps that PISA requires a minimum of only 150 schools in the sample although that would mean only sampling 14 per point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GB" dirty="0" smtClean="0"/>
              <a:t>Options for Reducing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u="sng" dirty="0" smtClean="0"/>
              <a:t>Option 1: Starting from Strand A school areas</a:t>
            </a:r>
          </a:p>
          <a:p>
            <a:r>
              <a:rPr lang="en-GB" dirty="0" smtClean="0"/>
              <a:t>Choosing fewer sampling points.  The costs would decrease proportionately but the Design Effects would increase</a:t>
            </a:r>
          </a:p>
          <a:p>
            <a:r>
              <a:rPr lang="en-GB" dirty="0" smtClean="0"/>
              <a:t>Choosing fewer respondents within each sampling point so decreasing the Design Effect but not substantially reducing the cost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GB" dirty="0" smtClean="0"/>
              <a:t>Options for Reducing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u="sng" dirty="0" smtClean="0"/>
              <a:t>Option 2: Targeting specific areas</a:t>
            </a:r>
          </a:p>
          <a:p>
            <a:r>
              <a:rPr lang="en-GB" dirty="0" smtClean="0"/>
              <a:t>Purposefully target specific areas either through local knowledge about rates of enrolment, or with poverty maps, or specific targeting of vulnerable groups</a:t>
            </a:r>
          </a:p>
          <a:p>
            <a:pPr lvl="1"/>
            <a:r>
              <a:rPr lang="en-GB" dirty="0" smtClean="0"/>
              <a:t>2A: Direct approaches: Households </a:t>
            </a:r>
          </a:p>
          <a:p>
            <a:pPr lvl="1"/>
            <a:r>
              <a:rPr lang="en-GB" dirty="0" smtClean="0"/>
              <a:t>2B: Indirect approaches: Employers, Marginal groups in urban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61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6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Option 2:</a:t>
            </a:r>
            <a:br>
              <a:rPr lang="en-GB" dirty="0" smtClean="0"/>
            </a:br>
            <a:r>
              <a:rPr lang="en-GB" dirty="0" smtClean="0"/>
              <a:t>Targeting Specific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72608"/>
          </a:xfrm>
        </p:spPr>
        <p:txBody>
          <a:bodyPr/>
          <a:lstStyle/>
          <a:p>
            <a:r>
              <a:rPr lang="en-GB" dirty="0" smtClean="0"/>
              <a:t>If targeting is adopted, selection of areas should be oriented towards the likelihood of finding OOS 15 year olds</a:t>
            </a:r>
          </a:p>
          <a:p>
            <a:r>
              <a:rPr lang="en-GB" dirty="0" smtClean="0"/>
              <a:t>Given wide variation in country contexts, it is suggested that country teams include someone who can contribute to defining a poverty map</a:t>
            </a:r>
          </a:p>
          <a:p>
            <a:r>
              <a:rPr lang="en-GB" dirty="0" smtClean="0"/>
              <a:t>Sample in rural areas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GB" dirty="0" smtClean="0"/>
              <a:t>Direct </a:t>
            </a:r>
            <a:r>
              <a:rPr lang="en-GB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Rural Areas</a:t>
            </a:r>
          </a:p>
          <a:p>
            <a:r>
              <a:rPr lang="en-GB" dirty="0" smtClean="0"/>
              <a:t>In small towns, villages, possibly use local informants; if not re-list households a la DHS/ MICS, noting age of each household member</a:t>
            </a:r>
          </a:p>
          <a:p>
            <a:r>
              <a:rPr lang="en-GB" dirty="0" smtClean="0"/>
              <a:t>Where there are substantial numbers of nomadic/pastoralists, there are recognised procedures for sampling</a:t>
            </a:r>
          </a:p>
          <a:p>
            <a:pPr>
              <a:buNone/>
            </a:pPr>
            <a:r>
              <a:rPr lang="en-GB" dirty="0" smtClean="0"/>
              <a:t>Urban Areas</a:t>
            </a:r>
          </a:p>
          <a:p>
            <a:r>
              <a:rPr lang="en-GB" dirty="0" smtClean="0"/>
              <a:t>List households in specified areas, possibly with citizen volunteers (ASER and UWEZO)</a:t>
            </a:r>
          </a:p>
          <a:p>
            <a:r>
              <a:rPr lang="en-GB" dirty="0" smtClean="0"/>
              <a:t>Could be difficult where parents are concerned about security of children</a:t>
            </a:r>
          </a:p>
          <a:p>
            <a:r>
              <a:rPr lang="en-GB" dirty="0" smtClean="0"/>
              <a:t>In slum areas, could be difficult to list households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805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2B. Finding and identifying: Sampling</vt:lpstr>
      <vt:lpstr>Sampling within an Identified Area</vt:lpstr>
      <vt:lpstr>Deriving a Random Probability Sample</vt:lpstr>
      <vt:lpstr>Problem with Cluster Sampling</vt:lpstr>
      <vt:lpstr>Rarity of OOS </vt:lpstr>
      <vt:lpstr>Options for Reducing Costs</vt:lpstr>
      <vt:lpstr>Options for Reducing Costs</vt:lpstr>
      <vt:lpstr>Option 2: Targeting Specific Areas</vt:lpstr>
      <vt:lpstr>Direct Approaches</vt:lpstr>
      <vt:lpstr>Indirect Approach</vt:lpstr>
      <vt:lpstr>Sampling from Employers</vt:lpstr>
      <vt:lpstr>Marginal Groups in Urban Areas</vt:lpstr>
      <vt:lpstr>Questions for discussion</vt:lpstr>
    </vt:vector>
  </TitlesOfParts>
  <Company>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a Sampling Frame</dc:title>
  <dc:creator>Roy  Carr-Hill</dc:creator>
  <cp:lastModifiedBy>WARD Michael</cp:lastModifiedBy>
  <cp:revision>11</cp:revision>
  <dcterms:created xsi:type="dcterms:W3CDTF">2014-09-29T16:04:46Z</dcterms:created>
  <dcterms:modified xsi:type="dcterms:W3CDTF">2014-10-01T02:33:44Z</dcterms:modified>
</cp:coreProperties>
</file>